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97" r:id="rId6"/>
    <p:sldId id="398" r:id="rId7"/>
    <p:sldId id="705" r:id="rId8"/>
    <p:sldId id="690" r:id="rId9"/>
    <p:sldId id="691" r:id="rId10"/>
    <p:sldId id="692" r:id="rId11"/>
    <p:sldId id="693" r:id="rId12"/>
    <p:sldId id="695" r:id="rId13"/>
    <p:sldId id="696" r:id="rId14"/>
    <p:sldId id="697" r:id="rId15"/>
    <p:sldId id="698" r:id="rId16"/>
    <p:sldId id="699" r:id="rId17"/>
    <p:sldId id="701" r:id="rId18"/>
    <p:sldId id="702" r:id="rId19"/>
    <p:sldId id="703" r:id="rId20"/>
    <p:sldId id="704" r:id="rId21"/>
    <p:sldId id="688" r:id="rId22"/>
    <p:sldId id="392" r:id="rId23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E"/>
    <a:srgbClr val="FBCB21"/>
    <a:srgbClr val="F7FCFF"/>
    <a:srgbClr val="004479"/>
    <a:srgbClr val="E5F5FF"/>
    <a:srgbClr val="C0A868"/>
    <a:srgbClr val="CD7300"/>
    <a:srgbClr val="9797A8"/>
    <a:srgbClr val="CD7F32"/>
    <a:srgbClr val="D79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108" autoAdjust="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6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6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8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8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7416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sida att avsluta presentationen med.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Jobba gärna med tvåfärgade rubriker för att få mer liv i sidan där det passar.</a:t>
            </a:r>
            <a:br>
              <a:rPr lang="sv-SE" dirty="0"/>
            </a:br>
            <a:r>
              <a:rPr lang="sv-SE" dirty="0"/>
              <a:t>Grundfärgen är vit, att färga en del av rubriken gul måste alltså göras manuellt.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7"/>
            <a:ext cx="12189849" cy="685799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B33BA3-209C-4A1D-B57B-C53B7EFB1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72D87E-ECAF-3041-9C92-94172B3A5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251D35-04A3-4143-8277-3D9ADF7F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827E232-B642-F342-A417-01C8396C6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ED85DF-A219-8246-AD68-4DE918BB8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0F6452-DA8E-B146-9B41-5270F3339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buFont typeface="Arial" panose="020B0604020202020204" pitchFamily="34" charset="0"/>
              <a:buChar char="–"/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890920-E1B1-7444-8B68-FA9AB0E12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9DD811-A68B-4F4E-95E1-94F9E806F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177916-713D-784E-97D2-CA22A14DE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D62B51AC-9B11-4906-B98F-AF336D17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2207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2092936-68C7-D44D-8464-9A51F2E87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72284F1B-630F-4AC4-A39D-E5FBBBB21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091994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17814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DC9C30-3D5B-BC48-96A6-24B260B22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75167AE-461F-4B7D-93B1-3B064E523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0561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sp>
        <p:nvSpPr>
          <p:cNvPr id="13" name="Rubrik 12">
            <a:extLst>
              <a:ext uri="{FF2B5EF4-FFF2-40B4-BE49-F238E27FC236}">
                <a16:creationId xmlns:a16="http://schemas.microsoft.com/office/drawing/2014/main" id="{6E7B29A3-67D6-4046-8E1C-374E76ADB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0" y="1568936"/>
            <a:ext cx="6508750" cy="18537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mall för 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3A17940-9FD4-4742-8F90-3802382A6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556" y="548504"/>
            <a:ext cx="2616241" cy="8964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309894-A366-482D-B219-87E21AD86B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- Gul/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D17F49C-DDBB-A64E-9735-C76D227F4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2pPr>
            <a:lvl3pPr marL="0" indent="-228600">
              <a:buFont typeface="Arial" panose="020B0604020202020204" pitchFamily="34" charset="0"/>
              <a:buChar char="–"/>
              <a:defRPr sz="1600">
                <a:solidFill>
                  <a:schemeClr val="accent2"/>
                </a:solidFill>
              </a:defRPr>
            </a:lvl3pPr>
            <a:lvl4pPr marL="0" indent="0">
              <a:buNone/>
              <a:defRPr sz="1400">
                <a:solidFill>
                  <a:schemeClr val="accent2"/>
                </a:solidFill>
              </a:defRPr>
            </a:lvl4pPr>
            <a:lvl5pPr marL="1800000"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2546E5-6AC1-9E42-8E23-08C6A06CA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– SkidBlå/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57150" indent="-285750">
              <a:defRPr lang="sv-SE" sz="16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marL="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BB7DFB6-2524-924E-B25A-7DDE498F7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 – SkidBlå/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252000" indent="-252000"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4C184E-FF83-DF45-81BC-1BEEB9B45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65785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CA7CE4-3EF3-FF43-9E5D-5B8514E1B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4813" y="0"/>
            <a:ext cx="41671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69BEB8-38DA-2B42-A261-180465994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4FB9438-0919-4A14-9A25-5D24A29E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74508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65E1E6-D81C-814F-8C82-23AC6752F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FB9A83-6A2A-9845-95F9-CCAFCF3772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EE8A2697-1541-4F07-835F-D2645194E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81849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nsky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D950DCA-2A52-EE43-8491-DA30DD9CA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0" y="2652348"/>
            <a:ext cx="4558338" cy="1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E725238-4DE5-4D4B-AC56-73569E4AC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B9F619-39A7-A548-BB1E-5C354D9B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04" y="2115131"/>
            <a:ext cx="7639538" cy="185185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6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6683" y="2722343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6CF8D8-8654-4B87-BFB6-34AB9BF41367}"/>
              </a:ext>
            </a:extLst>
          </p:cNvPr>
          <p:cNvSpPr/>
          <p:nvPr userDrawn="1"/>
        </p:nvSpPr>
        <p:spPr bwMode="auto">
          <a:xfrm>
            <a:off x="0" y="0"/>
            <a:ext cx="531628" cy="335988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F3AEFB-0DCD-4B17-8B01-7DE1EF082A43}"/>
              </a:ext>
            </a:extLst>
          </p:cNvPr>
          <p:cNvSpPr/>
          <p:nvPr userDrawn="1"/>
        </p:nvSpPr>
        <p:spPr bwMode="auto">
          <a:xfrm>
            <a:off x="11546958" y="6198781"/>
            <a:ext cx="645042" cy="6592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D051AF-E82F-465F-BC31-2F5FA7A96F65}"/>
              </a:ext>
            </a:extLst>
          </p:cNvPr>
          <p:cNvSpPr/>
          <p:nvPr userDrawn="1"/>
        </p:nvSpPr>
        <p:spPr bwMode="auto">
          <a:xfrm>
            <a:off x="11823404" y="4306186"/>
            <a:ext cx="368595" cy="189259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0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-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3600" indent="-207963">
              <a:spcBef>
                <a:spcPts val="48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079500" indent="-200025">
              <a:spcBef>
                <a:spcPts val="480"/>
              </a:spcBef>
              <a:buFont typeface="Systemtypsnitt"/>
              <a:buChar char="–"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32B220-AB79-BE4C-94C2-FAC88B137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buFont typeface="Systemtypsnitt"/>
              <a:buChar char="–"/>
              <a:defRPr lang="sv-SE" sz="1400" dirty="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C9DD053-1321-3845-8813-1CA358D09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A3ABBF-0DA8-4347-968F-E82551093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D02CF4E-26A3-9B47-A773-23EA1F461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>
              <a:spcBef>
                <a:spcPts val="0"/>
              </a:spcBef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8729CE8-1233-DD46-890B-2D1D87528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8AD1BFC-8AB8-4A70-8070-D604DC172D7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904" y="2661136"/>
            <a:ext cx="7639538" cy="3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62904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81CC6B-DC4D-A44F-822F-A9DE020A209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7" r:id="rId3"/>
    <p:sldLayoutId id="2147483683" r:id="rId4"/>
    <p:sldLayoutId id="2147483659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8" r:id="rId11"/>
    <p:sldLayoutId id="2147483667" r:id="rId12"/>
    <p:sldLayoutId id="2147483679" r:id="rId13"/>
    <p:sldLayoutId id="2147483680" r:id="rId14"/>
    <p:sldLayoutId id="2147483678" r:id="rId15"/>
    <p:sldLayoutId id="2147483673" r:id="rId16"/>
    <p:sldLayoutId id="2147483686" r:id="rId17"/>
    <p:sldLayoutId id="2147483674" r:id="rId18"/>
    <p:sldLayoutId id="2147483681" r:id="rId19"/>
    <p:sldLayoutId id="2147483669" r:id="rId20"/>
    <p:sldLayoutId id="2147483655" r:id="rId21"/>
    <p:sldLayoutId id="2147483682" r:id="rId22"/>
    <p:sldLayoutId id="2147483675" r:id="rId23"/>
    <p:sldLayoutId id="2147483677" r:id="rId24"/>
    <p:sldLayoutId id="2147483676" r:id="rId25"/>
    <p:sldLayoutId id="2147483684" r:id="rId26"/>
    <p:sldLayoutId id="2147483685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2000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5750" algn="l" rtl="0" eaLnBrk="1" fontAlgn="base" hangingPunct="1">
        <a:spcBef>
          <a:spcPts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64000" indent="-2088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201600" algn="l" rtl="0" eaLnBrk="1" fontAlgn="base" hangingPunct="1">
        <a:spcBef>
          <a:spcPts val="48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63023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hi.s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yr.n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 err="1"/>
              <a:t>Weather</a:t>
            </a:r>
            <a:r>
              <a:rPr lang="sv-SE" sz="4000" dirty="0"/>
              <a:t> </a:t>
            </a:r>
            <a:r>
              <a:rPr lang="sv-SE" sz="4000" dirty="0" err="1"/>
              <a:t>forecast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in en väderprognos för tävlingsdagarna, gärna med ett diagram. </a:t>
            </a:r>
            <a:r>
              <a:rPr lang="sv-SE" sz="1600" b="1" dirty="0" err="1"/>
              <a:t>Skärmdumpar</a:t>
            </a:r>
            <a:r>
              <a:rPr lang="sv-SE" sz="1600" b="1" dirty="0"/>
              <a:t> går att göra från t ex </a:t>
            </a:r>
            <a:r>
              <a:rPr lang="sv-SE" sz="1600" b="1" dirty="0">
                <a:hlinkClick r:id="rId3"/>
              </a:rPr>
              <a:t>www.smhi.se</a:t>
            </a:r>
            <a:r>
              <a:rPr lang="sv-SE" sz="1600" b="1" dirty="0"/>
              <a:t> eller </a:t>
            </a:r>
            <a:r>
              <a:rPr lang="sv-SE" sz="1600" b="1" dirty="0">
                <a:hlinkClick r:id="rId4"/>
              </a:rPr>
              <a:t>www.yr.no</a:t>
            </a: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09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stadium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19" y="1114424"/>
            <a:ext cx="67056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81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 err="1"/>
              <a:t>courses</a:t>
            </a:r>
            <a:endParaRPr lang="sv-SE" sz="4000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87" y="1114424"/>
            <a:ext cx="65659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49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 err="1"/>
              <a:t>Ski</a:t>
            </a:r>
            <a:r>
              <a:rPr lang="sv-SE" sz="4000" dirty="0"/>
              <a:t> </a:t>
            </a:r>
            <a:r>
              <a:rPr lang="sv-SE" sz="4000" dirty="0" err="1"/>
              <a:t>testing</a:t>
            </a:r>
            <a:r>
              <a:rPr lang="sv-SE" sz="4000" dirty="0"/>
              <a:t> and </a:t>
            </a:r>
            <a:r>
              <a:rPr lang="sv-SE" sz="4000" dirty="0" err="1"/>
              <a:t>warming</a:t>
            </a:r>
            <a:r>
              <a:rPr lang="sv-SE" sz="4000" dirty="0"/>
              <a:t> </a:t>
            </a:r>
            <a:r>
              <a:rPr lang="sv-SE" sz="4000" dirty="0" err="1"/>
              <a:t>up</a:t>
            </a:r>
            <a:endParaRPr lang="sv-SE" sz="4000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71" y="1114424"/>
            <a:ext cx="67056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62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Course Preparation and </a:t>
            </a:r>
            <a:r>
              <a:rPr lang="sv-SE" sz="4000" dirty="0" err="1"/>
              <a:t>Grooming</a:t>
            </a:r>
            <a:endParaRPr lang="sv-SE" sz="4000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>
              <a:buNone/>
            </a:pPr>
            <a:r>
              <a:rPr lang="sv-SE" sz="1600" b="1" dirty="0"/>
              <a:t>Lägg in ett tidsschema för:</a:t>
            </a:r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r>
              <a:rPr lang="sv-SE" sz="1600" b="1" dirty="0"/>
              <a:t>Preparering av banorna under tävlingsdagarna.</a:t>
            </a:r>
          </a:p>
          <a:p>
            <a:pPr>
              <a:buNone/>
            </a:pPr>
            <a:r>
              <a:rPr lang="sv-SE" sz="1600" b="1" dirty="0"/>
              <a:t>Tider och åtgärder om det blir svåra väderförhållanden.</a:t>
            </a:r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r>
              <a:rPr lang="sv-SE" sz="1600" b="1" dirty="0"/>
              <a:t>Några frågor om banprepareringen?</a:t>
            </a:r>
          </a:p>
        </p:txBody>
      </p:sp>
    </p:spTree>
    <p:extLst>
      <p:ext uri="{BB962C8B-B14F-4D97-AF65-F5344CB8AC3E}">
        <p14:creationId xmlns:p14="http://schemas.microsoft.com/office/powerpoint/2010/main" val="425461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en-US" sz="4000" dirty="0"/>
              <a:t>General information from the TD</a:t>
            </a:r>
            <a:endParaRPr lang="sv-SE" sz="4000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upp denna bild tillsammans med TD</a:t>
            </a:r>
          </a:p>
        </p:txBody>
      </p:sp>
    </p:spTree>
    <p:extLst>
      <p:ext uri="{BB962C8B-B14F-4D97-AF65-F5344CB8AC3E}">
        <p14:creationId xmlns:p14="http://schemas.microsoft.com/office/powerpoint/2010/main" val="338040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General information from SSA/FIS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upp denna bild tillsammans med SSF representant. </a:t>
            </a:r>
          </a:p>
        </p:txBody>
      </p:sp>
    </p:spTree>
    <p:extLst>
      <p:ext uri="{BB962C8B-B14F-4D97-AF65-F5344CB8AC3E}">
        <p14:creationId xmlns:p14="http://schemas.microsoft.com/office/powerpoint/2010/main" val="246379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3800" dirty="0"/>
              <a:t>General information from OC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106718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5595" y="2722343"/>
            <a:ext cx="8614836" cy="1143000"/>
          </a:xfrm>
        </p:spPr>
        <p:txBody>
          <a:bodyPr/>
          <a:lstStyle/>
          <a:p>
            <a:pPr algn="ctr"/>
            <a:r>
              <a:rPr lang="en-US" dirty="0"/>
              <a:t>Thank you and good luck!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0051450" y="1238295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Arrangörens logotyp</a:t>
            </a:r>
          </a:p>
        </p:txBody>
      </p:sp>
    </p:spTree>
    <p:extLst>
      <p:ext uri="{BB962C8B-B14F-4D97-AF65-F5344CB8AC3E}">
        <p14:creationId xmlns:p14="http://schemas.microsoft.com/office/powerpoint/2010/main" val="604271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8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446664" y="2109882"/>
            <a:ext cx="6714698" cy="3390710"/>
          </a:xfrm>
        </p:spPr>
        <p:txBody>
          <a:bodyPr/>
          <a:lstStyle/>
          <a:p>
            <a:pPr algn="ctr"/>
            <a:r>
              <a:rPr lang="sv-SE" dirty="0"/>
              <a:t>Team </a:t>
            </a:r>
            <a:r>
              <a:rPr lang="sv-SE" dirty="0" err="1"/>
              <a:t>Captain´s</a:t>
            </a:r>
            <a:r>
              <a:rPr lang="sv-SE" dirty="0"/>
              <a:t> meeting </a:t>
            </a:r>
            <a:br>
              <a:rPr lang="sv-SE" dirty="0"/>
            </a:br>
            <a:r>
              <a:rPr lang="sv-SE" dirty="0"/>
              <a:t>for </a:t>
            </a:r>
            <a:r>
              <a:rPr lang="sv-SE" i="1" dirty="0"/>
              <a:t>tävlingens namn</a:t>
            </a:r>
          </a:p>
        </p:txBody>
      </p:sp>
      <p:sp>
        <p:nvSpPr>
          <p:cNvPr id="9" name="Underrubrik 8"/>
          <p:cNvSpPr txBox="1">
            <a:spLocks/>
          </p:cNvSpPr>
          <p:nvPr/>
        </p:nvSpPr>
        <p:spPr>
          <a:xfrm>
            <a:off x="1963633" y="5674304"/>
            <a:ext cx="6027737" cy="5140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2857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864000" indent="-208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201600" algn="l" rtl="0" eaLnBrk="1" fontAlgn="base" hangingPunct="1">
              <a:spcBef>
                <a:spcPts val="48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63023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sv-SE" kern="0" dirty="0">
                <a:solidFill>
                  <a:schemeClr val="bg1"/>
                </a:solidFill>
              </a:rPr>
              <a:t>Skriv in ort och datum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85561" y="816180"/>
            <a:ext cx="19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Arrangörens </a:t>
            </a:r>
          </a:p>
          <a:p>
            <a:r>
              <a:rPr lang="sv-SE" dirty="0">
                <a:solidFill>
                  <a:schemeClr val="bg1"/>
                </a:solidFill>
              </a:rPr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273316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dirty="0"/>
              <a:t>Agenda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83635" y="1090453"/>
            <a:ext cx="8124138" cy="5501416"/>
          </a:xfrm>
        </p:spPr>
        <p:txBody>
          <a:bodyPr/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Roll call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Introduction of the OC, the Jury and SSA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Event Program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Venue Overview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Timetable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Weather Forecast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Entries and draw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Stadium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Courses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Ski testing and warming up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Course Preparation and Grooming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Information from the TD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Information from SSA/FIS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Information from the OC</a:t>
            </a:r>
          </a:p>
          <a:p>
            <a:pPr>
              <a:buNone/>
            </a:pPr>
            <a:endParaRPr lang="sv-SE" sz="1600" dirty="0"/>
          </a:p>
        </p:txBody>
      </p:sp>
      <p:sp>
        <p:nvSpPr>
          <p:cNvPr id="4" name="textruta 3"/>
          <p:cNvSpPr txBox="1"/>
          <p:nvPr/>
        </p:nvSpPr>
        <p:spPr>
          <a:xfrm>
            <a:off x="10065101" y="253353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079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dirty="0"/>
              <a:t>Roll call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83635" y="1090453"/>
            <a:ext cx="8124138" cy="4741918"/>
          </a:xfrm>
        </p:spPr>
        <p:txBody>
          <a:bodyPr/>
          <a:lstStyle/>
          <a:p>
            <a:r>
              <a:rPr lang="en-US" sz="1600" b="1" dirty="0" err="1">
                <a:latin typeface="Arial" pitchFamily="34" charset="0"/>
                <a:cs typeface="Arial" pitchFamily="34" charset="0"/>
              </a:rPr>
              <a:t>Närvaro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för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delagande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nationer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eller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klubbar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Ta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bort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denna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bilden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om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upprop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inte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genomförs</a:t>
            </a:r>
            <a:r>
              <a:rPr lang="en-US" sz="1600" b="1"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600" dirty="0"/>
          </a:p>
        </p:txBody>
      </p:sp>
      <p:sp>
        <p:nvSpPr>
          <p:cNvPr id="4" name="textruta 3"/>
          <p:cNvSpPr txBox="1"/>
          <p:nvPr/>
        </p:nvSpPr>
        <p:spPr>
          <a:xfrm>
            <a:off x="10065101" y="253353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55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en-US" sz="4000" dirty="0"/>
              <a:t>Introduction of the OC, the Jury and NSA</a:t>
            </a:r>
            <a:endParaRPr lang="sv-SE" sz="4000" dirty="0"/>
          </a:p>
        </p:txBody>
      </p:sp>
      <p:sp>
        <p:nvSpPr>
          <p:cNvPr id="4" name="textruta 3"/>
          <p:cNvSpPr txBox="1"/>
          <p:nvPr/>
        </p:nvSpPr>
        <p:spPr>
          <a:xfrm>
            <a:off x="10078748" y="256330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10" name="ZoneTexte 6"/>
          <p:cNvSpPr txBox="1">
            <a:spLocks noChangeArrowheads="1"/>
          </p:cNvSpPr>
          <p:nvPr/>
        </p:nvSpPr>
        <p:spPr bwMode="auto">
          <a:xfrm>
            <a:off x="1242155" y="1301558"/>
            <a:ext cx="63388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OC:</a:t>
            </a:r>
          </a:p>
          <a:p>
            <a:pPr lvl="2"/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Chairman:			</a:t>
            </a:r>
            <a:r>
              <a:rPr lang="en-US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Name</a:t>
            </a:r>
          </a:p>
          <a:p>
            <a:pPr lvl="2"/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Chief of competition:		</a:t>
            </a:r>
            <a:r>
              <a:rPr lang="en-US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Name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Competition Secretary:		</a:t>
            </a:r>
            <a:r>
              <a:rPr lang="en-US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Name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Chief of Course:			</a:t>
            </a:r>
            <a:r>
              <a:rPr lang="en-US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Name</a:t>
            </a:r>
          </a:p>
          <a:p>
            <a:pPr lvl="2"/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Chief of stadium:		</a:t>
            </a:r>
            <a:r>
              <a:rPr lang="en-US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Name</a:t>
            </a:r>
          </a:p>
          <a:p>
            <a:pPr lvl="2"/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Chief of timekeeping:</a:t>
            </a:r>
            <a:r>
              <a:rPr lang="en-US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Name</a:t>
            </a:r>
          </a:p>
        </p:txBody>
      </p:sp>
      <p:sp>
        <p:nvSpPr>
          <p:cNvPr id="11" name="ZoneTexte 7"/>
          <p:cNvSpPr txBox="1">
            <a:spLocks noChangeArrowheads="1"/>
          </p:cNvSpPr>
          <p:nvPr/>
        </p:nvSpPr>
        <p:spPr bwMode="auto">
          <a:xfrm>
            <a:off x="1242155" y="3332883"/>
            <a:ext cx="6192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JURY:</a:t>
            </a:r>
          </a:p>
          <a:p>
            <a:pPr lvl="2"/>
            <a:r>
              <a:rPr lang="en-US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TD: 			</a:t>
            </a:r>
            <a:r>
              <a:rPr lang="en-US" sz="1800" b="1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Name</a:t>
            </a:r>
          </a:p>
          <a:p>
            <a:pPr lvl="2"/>
            <a:r>
              <a:rPr lang="en-US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TD assistant: 		</a:t>
            </a:r>
            <a:r>
              <a:rPr lang="en-US" sz="1800" b="1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Name</a:t>
            </a:r>
          </a:p>
          <a:p>
            <a:pPr lvl="2"/>
            <a:r>
              <a:rPr lang="en-US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Chief of competition:	</a:t>
            </a:r>
            <a:r>
              <a:rPr lang="en-US" sz="1800" b="1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Name</a:t>
            </a:r>
          </a:p>
        </p:txBody>
      </p:sp>
      <p:sp>
        <p:nvSpPr>
          <p:cNvPr id="12" name="ZoneTexte 7"/>
          <p:cNvSpPr txBox="1">
            <a:spLocks noChangeArrowheads="1"/>
          </p:cNvSpPr>
          <p:nvPr/>
        </p:nvSpPr>
        <p:spPr bwMode="auto">
          <a:xfrm>
            <a:off x="1242155" y="4909041"/>
            <a:ext cx="6076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Swedish Ski  Association represented by:</a:t>
            </a:r>
          </a:p>
          <a:p>
            <a:pPr lvl="2"/>
            <a:r>
              <a:rPr lang="en-US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Name, title</a:t>
            </a:r>
          </a:p>
        </p:txBody>
      </p:sp>
    </p:spTree>
    <p:extLst>
      <p:ext uri="{BB962C8B-B14F-4D97-AF65-F5344CB8AC3E}">
        <p14:creationId xmlns:p14="http://schemas.microsoft.com/office/powerpoint/2010/main" val="19224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Event Program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204686" y="1428069"/>
            <a:ext cx="627017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dates and times: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Competitions (including other disciplines)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Opening ceremony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Team Captains’ meetings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Official Prize Giving Ceremonies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Others events </a:t>
            </a:r>
          </a:p>
        </p:txBody>
      </p:sp>
    </p:spTree>
    <p:extLst>
      <p:ext uri="{BB962C8B-B14F-4D97-AF65-F5344CB8AC3E}">
        <p14:creationId xmlns:p14="http://schemas.microsoft.com/office/powerpoint/2010/main" val="89886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 err="1"/>
              <a:t>Venue</a:t>
            </a:r>
            <a:r>
              <a:rPr lang="sv-SE" sz="4000" dirty="0"/>
              <a:t> </a:t>
            </a:r>
            <a:r>
              <a:rPr lang="sv-SE" sz="4000" dirty="0" err="1"/>
              <a:t>Overview</a:t>
            </a:r>
            <a:endParaRPr lang="sv-SE" sz="4000" dirty="0"/>
          </a:p>
        </p:txBody>
      </p:sp>
      <p:sp>
        <p:nvSpPr>
          <p:cNvPr id="4" name="textruta 3"/>
          <p:cNvSpPr txBox="1"/>
          <p:nvPr/>
        </p:nvSpPr>
        <p:spPr>
          <a:xfrm>
            <a:off x="10024157" y="267001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4294967295"/>
          </p:nvPr>
        </p:nvSpPr>
        <p:spPr>
          <a:xfrm>
            <a:off x="1218228" y="1100794"/>
            <a:ext cx="6701443" cy="4635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 dirty="0">
                <a:solidFill>
                  <a:schemeClr val="bg1"/>
                </a:solidFill>
              </a:rPr>
              <a:t>Lägg in en karta som visar var på orten tävlingsplatsen ligger och övriga platser på orten som är viktiga för tävlingen (hotell, resecentrum, affärer, nöjen et c.)</a:t>
            </a:r>
          </a:p>
        </p:txBody>
      </p:sp>
    </p:spTree>
    <p:extLst>
      <p:ext uri="{BB962C8B-B14F-4D97-AF65-F5344CB8AC3E}">
        <p14:creationId xmlns:p14="http://schemas.microsoft.com/office/powerpoint/2010/main" val="64323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 err="1"/>
              <a:t>Timetable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Skriv in ett tidsschema för: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Öppettider för banor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Tider för tävlingarna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Vid sprinttävling; tider för: kval, kvartsfinaler, semifinaler och finaler.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Tider och plats för blomsterceremonier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Tid och plats för officiella prisutdelningar (ev. hur många som får pris).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710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 err="1"/>
              <a:t>Entries</a:t>
            </a:r>
            <a:r>
              <a:rPr lang="sv-SE" sz="4000" dirty="0"/>
              <a:t> and </a:t>
            </a:r>
            <a:r>
              <a:rPr lang="sv-SE" sz="4000" dirty="0" err="1"/>
              <a:t>draw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Om behov finns, lägg in information om: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Tid och plats för uthämtning av nummerlappar.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Vilka nummerlappar som används i respektive lopp.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Tid och plats för uthämtning av finalnummerlappar (endast vid sprinttävlingar).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Var bennummerlappas fästs.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Eventuell information om lottningen.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58816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npassat 4">
      <a:dk1>
        <a:srgbClr val="005B9F"/>
      </a:dk1>
      <a:lt1>
        <a:srgbClr val="FFFFFF"/>
      </a:lt1>
      <a:dk2>
        <a:srgbClr val="009FE3"/>
      </a:dk2>
      <a:lt2>
        <a:srgbClr val="FFDD00"/>
      </a:lt2>
      <a:accent1>
        <a:srgbClr val="15304E"/>
      </a:accent1>
      <a:accent2>
        <a:srgbClr val="005B9F"/>
      </a:accent2>
      <a:accent3>
        <a:srgbClr val="009FE3"/>
      </a:accent3>
      <a:accent4>
        <a:srgbClr val="FFDD00"/>
      </a:accent4>
      <a:accent5>
        <a:srgbClr val="4F3012"/>
      </a:accent5>
      <a:accent6>
        <a:srgbClr val="9D4916"/>
      </a:accent6>
      <a:hlink>
        <a:srgbClr val="005C9D"/>
      </a:hlink>
      <a:folHlink>
        <a:srgbClr val="333333"/>
      </a:folHlink>
    </a:clrScheme>
    <a:fontScheme name="Sv Skidförbundet -1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ll SSF 210602" id="{AB5410E7-E474-4DBF-B5BA-3043F6925828}" vid="{88548811-2D12-4FCE-B4AE-E4DAE9D98FAF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0CADC-1E02-41AA-92DD-2FCB93CC8C9C}">
  <we:reference id="wa104178141" version="3.1.2.22" store="sv-SE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17F801A2D0F844BDCEA68E3EDDF389" ma:contentTypeVersion="4" ma:contentTypeDescription="Skapa ett nytt dokument." ma:contentTypeScope="" ma:versionID="a7a9e75f1cf9d17592e57ff10061c19c">
  <xsd:schema xmlns:xsd="http://www.w3.org/2001/XMLSchema" xmlns:xs="http://www.w3.org/2001/XMLSchema" xmlns:p="http://schemas.microsoft.com/office/2006/metadata/properties" xmlns:ns2="98668702-54c9-4dcb-bc30-a3eac5e027f5" xmlns:ns3="c9d490c9-2e27-422c-8459-e12405289ed2" targetNamespace="http://schemas.microsoft.com/office/2006/metadata/properties" ma:root="true" ma:fieldsID="12d71283f8a1ab8527cd284b1dc897e8" ns2:_="" ns3:_="">
    <xsd:import namespace="98668702-54c9-4dcb-bc30-a3eac5e027f5"/>
    <xsd:import namespace="c9d490c9-2e27-422c-8459-e12405289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8702-54c9-4dcb-bc30-a3eac5e02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90c9-2e27-422c-8459-e12405289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840703-8FC1-4F09-9B88-A62C40D91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6B8818-4958-4474-9286-AC9C4CBC0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8702-54c9-4dcb-bc30-a3eac5e027f5"/>
    <ds:schemaRef ds:uri="c9d490c9-2e27-422c-8459-e12405289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80FB47-0310-4D5B-BE82-806BC45526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Mall SSF 210701</Template>
  <TotalTime>1</TotalTime>
  <Words>1352</Words>
  <Application>Microsoft Office PowerPoint</Application>
  <PresentationFormat>Bredbild</PresentationFormat>
  <Paragraphs>189</Paragraphs>
  <Slides>19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Impact</vt:lpstr>
      <vt:lpstr>Systemtypsnitt</vt:lpstr>
      <vt:lpstr>Wingdings</vt:lpstr>
      <vt:lpstr>Blank Presentation</vt:lpstr>
      <vt:lpstr>PowerPoint-presentation</vt:lpstr>
      <vt:lpstr>Team Captain´s meeting  for tävlingens namn</vt:lpstr>
      <vt:lpstr>Agenda </vt:lpstr>
      <vt:lpstr>Roll call</vt:lpstr>
      <vt:lpstr>Introduction of the OC, the Jury and NSA</vt:lpstr>
      <vt:lpstr>Event Program</vt:lpstr>
      <vt:lpstr>Venue Overview</vt:lpstr>
      <vt:lpstr>Timetable</vt:lpstr>
      <vt:lpstr>Entries and draw</vt:lpstr>
      <vt:lpstr>Weather forecast</vt:lpstr>
      <vt:lpstr>stadium</vt:lpstr>
      <vt:lpstr>courses</vt:lpstr>
      <vt:lpstr>Ski testing and warming up</vt:lpstr>
      <vt:lpstr>Course Preparation and Grooming</vt:lpstr>
      <vt:lpstr>General information from the TD</vt:lpstr>
      <vt:lpstr>General information from SSA/FIS</vt:lpstr>
      <vt:lpstr>General information from OC</vt:lpstr>
      <vt:lpstr>Thank you and good luck!</vt:lpstr>
      <vt:lpstr>PowerPoint-presentation</vt:lpstr>
    </vt:vector>
  </TitlesOfParts>
  <Manager>Lotte Jernberg</Manager>
  <Company>Essen International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Ludvig Remb</dc:creator>
  <cp:lastModifiedBy>Ludvig Remb</cp:lastModifiedBy>
  <cp:revision>1</cp:revision>
  <cp:lastPrinted>2018-05-08T07:41:34Z</cp:lastPrinted>
  <dcterms:created xsi:type="dcterms:W3CDTF">2021-12-13T14:17:35Z</dcterms:created>
  <dcterms:modified xsi:type="dcterms:W3CDTF">2021-12-13T14:19:18Z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0x0101001517F801A2D0F844BDCEA68E3EDDF389</vt:lpwstr>
  </property>
</Properties>
</file>